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17"/>
  </p:notesMasterIdLst>
  <p:sldIdLst>
    <p:sldId id="258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79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ott Oney" initials="SO" lastIdx="2" clrIdx="0">
    <p:extLst/>
  </p:cmAuthor>
  <p:cmAuthor id="2" name="Libby" initials="L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D98818A-616D-4BCE-9A2E-DE57E6694452}" type="datetimeFigureOut">
              <a:rPr lang="en-US"/>
              <a:pPr>
                <a:defRPr/>
              </a:pPr>
              <a:t>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00B6AC-DEB4-4394-A579-BF71D4DC8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90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4DFD4-AA66-42AF-B229-8FD943F327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44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95235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246821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AF9849-6799-4799-B193-EBAAF76EE0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23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44E02-EF04-4694-AD67-B5982076DC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533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857534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13666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423008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A3B0E-F1C1-455C-9B14-C2A7353228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146050" y="6248400"/>
            <a:ext cx="8832850" cy="4619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2345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692489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744529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45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859971" y="4886324"/>
            <a:ext cx="7886700" cy="60007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/>
              <a:t>Chapter 9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829491" y="5486400"/>
            <a:ext cx="7886700" cy="1219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>
                <a:solidFill>
                  <a:schemeClr val="tx1"/>
                </a:solidFill>
              </a:rPr>
              <a:t>Social structure theories of crime II: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>
                <a:solidFill>
                  <a:schemeClr val="tx1"/>
                </a:solidFill>
              </a:rPr>
              <a:t>Social disorganization and subcultures</a:t>
            </a:r>
            <a:endParaRPr lang="en-US" sz="30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71" y="0"/>
            <a:ext cx="83058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914400" y="320674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Shaw and McKay’s </a:t>
            </a:r>
            <a:r>
              <a:rPr lang="en-US" sz="3600" dirty="0" smtClean="0">
                <a:solidFill>
                  <a:srgbClr val="CF5716"/>
                </a:solidFill>
              </a:rPr>
              <a:t>theory </a:t>
            </a:r>
            <a:r>
              <a:rPr lang="en-US" sz="3600" dirty="0">
                <a:solidFill>
                  <a:srgbClr val="CF5716"/>
                </a:solidFill>
              </a:rPr>
              <a:t>of </a:t>
            </a:r>
            <a:r>
              <a:rPr lang="en-US" sz="3600" dirty="0" smtClean="0">
                <a:solidFill>
                  <a:srgbClr val="CF5716"/>
                </a:solidFill>
              </a:rPr>
              <a:t>social disorganization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752600"/>
            <a:ext cx="5740935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43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8867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Cultural and subcultural theories of crime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914400" y="2438400"/>
            <a:ext cx="7886700" cy="2362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Assumes that there are unique groups in society that socialize their children to believe that certain activities that violate conventional law are good and positive ways to behave.</a:t>
            </a:r>
          </a:p>
          <a:p>
            <a:pPr marL="0" indent="0" eaLnBrk="1" hangingPunct="1"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Cultural and </a:t>
            </a:r>
            <a:r>
              <a:rPr lang="en-US" sz="3600" dirty="0" smtClean="0">
                <a:solidFill>
                  <a:srgbClr val="CF5716"/>
                </a:solidFill>
              </a:rPr>
              <a:t>subcultural theories </a:t>
            </a:r>
            <a:r>
              <a:rPr lang="en-US" sz="3600" dirty="0">
                <a:solidFill>
                  <a:srgbClr val="CF5716"/>
                </a:solidFill>
              </a:rPr>
              <a:t>of </a:t>
            </a:r>
            <a:r>
              <a:rPr lang="en-US" sz="3600" dirty="0" smtClean="0">
                <a:solidFill>
                  <a:srgbClr val="CF5716"/>
                </a:solidFill>
              </a:rPr>
              <a:t>crime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7886700" cy="2895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Ferracuti and Wolfgang</a:t>
            </a:r>
          </a:p>
          <a:p>
            <a:pPr lvl="1"/>
            <a:r>
              <a:rPr lang="en-US" sz="2200" dirty="0" smtClean="0"/>
              <a:t>Examined the violent themes of a group of inner-city youth from Philadelphia.</a:t>
            </a:r>
          </a:p>
          <a:p>
            <a:pPr lvl="1"/>
            <a:r>
              <a:rPr lang="en-US" sz="2200" dirty="0" smtClean="0"/>
              <a:t>Violence is a culturally learned adaptation to deal with negative life circumstances, and learning such norms occurs in an environment that emphasizes violence over other options.</a:t>
            </a:r>
          </a:p>
          <a:p>
            <a:pPr lvl="1"/>
            <a:r>
              <a:rPr lang="en-US" sz="2200" dirty="0" smtClean="0"/>
              <a:t>Based on subcultural norms.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14400" y="320674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Cultural and </a:t>
            </a:r>
            <a:r>
              <a:rPr lang="en-US" sz="3600" dirty="0" smtClean="0">
                <a:solidFill>
                  <a:srgbClr val="CF5716"/>
                </a:solidFill>
              </a:rPr>
              <a:t>subcultural theories </a:t>
            </a:r>
            <a:r>
              <a:rPr lang="en-US" sz="3600" dirty="0">
                <a:solidFill>
                  <a:srgbClr val="CF5716"/>
                </a:solidFill>
              </a:rPr>
              <a:t>of </a:t>
            </a:r>
            <a:r>
              <a:rPr lang="en-US" sz="3600" dirty="0" smtClean="0">
                <a:solidFill>
                  <a:srgbClr val="CF5716"/>
                </a:solidFill>
              </a:rPr>
              <a:t>crime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879566" y="1825625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Miller</a:t>
            </a:r>
          </a:p>
          <a:p>
            <a:pPr lvl="1"/>
            <a:r>
              <a:rPr lang="en-US" sz="2200" dirty="0" smtClean="0"/>
              <a:t>Proposed that the entire lower class had its own cultural value system.</a:t>
            </a:r>
          </a:p>
          <a:p>
            <a:pPr lvl="1"/>
            <a:r>
              <a:rPr lang="en-US" sz="2200" dirty="0" smtClean="0"/>
              <a:t>Six focal concerns:</a:t>
            </a:r>
          </a:p>
          <a:p>
            <a:pPr lvl="2"/>
            <a:r>
              <a:rPr lang="en-US" sz="2200" dirty="0" smtClean="0"/>
              <a:t>Fate</a:t>
            </a:r>
          </a:p>
          <a:p>
            <a:pPr lvl="2"/>
            <a:r>
              <a:rPr lang="en-US" sz="2200" dirty="0" smtClean="0"/>
              <a:t>Autonomy</a:t>
            </a:r>
          </a:p>
          <a:p>
            <a:pPr lvl="2"/>
            <a:r>
              <a:rPr lang="en-US" sz="2200" dirty="0" smtClean="0"/>
              <a:t>Trouble</a:t>
            </a:r>
          </a:p>
          <a:p>
            <a:pPr lvl="2"/>
            <a:r>
              <a:rPr lang="en-US" sz="2200" dirty="0" smtClean="0"/>
              <a:t>Toughness</a:t>
            </a:r>
          </a:p>
          <a:p>
            <a:pPr lvl="2"/>
            <a:r>
              <a:rPr lang="en-US" sz="2200" dirty="0" smtClean="0"/>
              <a:t>Excitement</a:t>
            </a:r>
          </a:p>
          <a:p>
            <a:pPr lvl="2"/>
            <a:r>
              <a:rPr lang="en-US" sz="2200" dirty="0" smtClean="0"/>
              <a:t>Smartness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914400" y="320674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Cultural and </a:t>
            </a:r>
            <a:r>
              <a:rPr lang="en-US" sz="3600" dirty="0" smtClean="0">
                <a:solidFill>
                  <a:srgbClr val="CF5716"/>
                </a:solidFill>
              </a:rPr>
              <a:t>subcultural theories </a:t>
            </a:r>
            <a:r>
              <a:rPr lang="en-US" sz="3600" dirty="0">
                <a:solidFill>
                  <a:srgbClr val="CF5716"/>
                </a:solidFill>
              </a:rPr>
              <a:t>of </a:t>
            </a:r>
            <a:r>
              <a:rPr lang="en-US" sz="3600" dirty="0" smtClean="0">
                <a:solidFill>
                  <a:srgbClr val="CF5716"/>
                </a:solidFill>
              </a:rPr>
              <a:t>crime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Anderson</a:t>
            </a:r>
          </a:p>
          <a:p>
            <a:pPr lvl="1"/>
            <a:r>
              <a:rPr lang="en-US" sz="2200" dirty="0" smtClean="0"/>
              <a:t>Focuses on African Americans and claims that due to very deprived conditions in the inner cities, black Americans feel a sense of hopelessness, isolation, and despair.</a:t>
            </a:r>
          </a:p>
          <a:p>
            <a:pPr lvl="1"/>
            <a:r>
              <a:rPr lang="en-US" sz="2200" dirty="0" smtClean="0"/>
              <a:t>Many African Americans believe in middle-class values, but these values have no value on the street.</a:t>
            </a:r>
          </a:p>
          <a:p>
            <a:pPr lvl="1"/>
            <a:r>
              <a:rPr lang="en-US" sz="2200" i="1" dirty="0" smtClean="0"/>
              <a:t>The Code of the Streets</a:t>
            </a:r>
            <a:endParaRPr lang="en-US" sz="2200" dirty="0" smtClean="0"/>
          </a:p>
          <a:p>
            <a:pPr lvl="2"/>
            <a:r>
              <a:rPr lang="en-US" sz="2200" dirty="0" smtClean="0"/>
              <a:t>Masculinity and control of one’s immediate environment are treasured characteristics; this control is perceived as the only thing they can control, given the harsh conditions they live 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886700" cy="777874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F5716"/>
                </a:solidFill>
              </a:rPr>
              <a:t>Policy implications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886700" cy="4351338"/>
          </a:xfrm>
        </p:spPr>
        <p:txBody>
          <a:bodyPr/>
          <a:lstStyle/>
          <a:p>
            <a:pPr eaLnBrk="1" hangingPunct="1"/>
            <a:r>
              <a:rPr lang="en-US" sz="2200" dirty="0" smtClean="0"/>
              <a:t>Neighborhood watch programs</a:t>
            </a:r>
          </a:p>
          <a:p>
            <a:pPr eaLnBrk="1" hangingPunct="1"/>
            <a:r>
              <a:rPr lang="en-US" sz="2200" dirty="0" smtClean="0"/>
              <a:t>Chicago Area Project (CAP)</a:t>
            </a:r>
          </a:p>
          <a:p>
            <a:pPr eaLnBrk="1" hangingPunct="1"/>
            <a:r>
              <a:rPr lang="en-US" sz="2200" dirty="0" smtClean="0"/>
              <a:t>Peace Builders</a:t>
            </a:r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838200" y="478631"/>
            <a:ext cx="7677150" cy="8382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School of ecology and </a:t>
            </a:r>
            <a:br>
              <a:rPr lang="en-US" sz="3600" dirty="0" smtClean="0">
                <a:solidFill>
                  <a:srgbClr val="CF5716"/>
                </a:solidFill>
              </a:rPr>
            </a:br>
            <a:r>
              <a:rPr lang="en-US" sz="3600" dirty="0" smtClean="0">
                <a:solidFill>
                  <a:srgbClr val="CF5716"/>
                </a:solidFill>
              </a:rPr>
              <a:t>the Chicago school of criminology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838200" y="1678339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The Chicago School of criminology represents one of the most valid and generalizable theories.</a:t>
            </a:r>
          </a:p>
          <a:p>
            <a:pPr eaLnBrk="1" hangingPunct="1"/>
            <a:r>
              <a:rPr lang="en-US" sz="2200" dirty="0" smtClean="0"/>
              <a:t>Often referred to as the Ecological School or the theory of social </a:t>
            </a:r>
            <a:r>
              <a:rPr lang="en-US" sz="2200" dirty="0"/>
              <a:t>d</a:t>
            </a:r>
            <a:r>
              <a:rPr lang="en-US" sz="2200" dirty="0" smtClean="0"/>
              <a:t>isorganization.</a:t>
            </a:r>
          </a:p>
          <a:p>
            <a:pPr eaLnBrk="1" hangingPunct="1"/>
            <a:r>
              <a:rPr lang="en-US" sz="2200" dirty="0" smtClean="0"/>
              <a:t>The development of the Chicago School of criminology </a:t>
            </a:r>
          </a:p>
          <a:p>
            <a:pPr lvl="1"/>
            <a:r>
              <a:rPr lang="en-US" sz="2200" dirty="0" smtClean="0"/>
              <a:t>theoretical development and scientific testing to help improve conditions in society when it was most needed.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8534400" cy="8382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Ecological principles in city growth </a:t>
            </a:r>
            <a:br>
              <a:rPr lang="en-US" sz="3600" dirty="0" smtClean="0">
                <a:solidFill>
                  <a:srgbClr val="CF5716"/>
                </a:solidFill>
              </a:rPr>
            </a:br>
            <a:r>
              <a:rPr lang="en-US" sz="3600" dirty="0" smtClean="0">
                <a:solidFill>
                  <a:srgbClr val="CF5716"/>
                </a:solidFill>
              </a:rPr>
              <a:t>and concentric circles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Park</a:t>
            </a:r>
          </a:p>
          <a:p>
            <a:pPr lvl="1"/>
            <a:r>
              <a:rPr lang="en-US" sz="2200" dirty="0" smtClean="0"/>
              <a:t>Claimed that much of human behavior, especially the way cities grow, follows the basic principles of ecology.</a:t>
            </a:r>
          </a:p>
          <a:p>
            <a:pPr lvl="1"/>
            <a:r>
              <a:rPr lang="en-US" sz="2200" dirty="0" smtClean="0"/>
              <a:t>Cities </a:t>
            </a:r>
          </a:p>
          <a:p>
            <a:pPr lvl="2"/>
            <a:r>
              <a:rPr lang="en-US" sz="2200" dirty="0" smtClean="0"/>
              <a:t>A type of complex organism </a:t>
            </a:r>
          </a:p>
          <a:p>
            <a:pPr lvl="2"/>
            <a:r>
              <a:rPr lang="en-US" sz="2200" dirty="0" smtClean="0"/>
              <a:t>sense of unity </a:t>
            </a:r>
            <a:endParaRPr lang="en-US" sz="2200" dirty="0"/>
          </a:p>
          <a:p>
            <a:pPr lvl="2"/>
            <a:r>
              <a:rPr lang="en-US" sz="2200" dirty="0" smtClean="0"/>
              <a:t>made up of the interrelations</a:t>
            </a:r>
          </a:p>
          <a:p>
            <a:pPr lvl="2"/>
            <a:r>
              <a:rPr lang="en-US" sz="2200" dirty="0" smtClean="0"/>
              <a:t>Ecological principle of symbiosis</a:t>
            </a:r>
          </a:p>
          <a:p>
            <a:pPr lvl="1"/>
            <a:r>
              <a:rPr lang="en-US" sz="2200" dirty="0" smtClean="0"/>
              <a:t>All cities contain identifiable clusters called </a:t>
            </a:r>
            <a:r>
              <a:rPr lang="en-US" sz="2200" b="1" dirty="0" smtClean="0"/>
              <a:t>natural areas</a:t>
            </a:r>
            <a:r>
              <a:rPr lang="en-US" sz="2200" dirty="0" smtClean="0"/>
              <a:t>, </a:t>
            </a:r>
          </a:p>
          <a:p>
            <a:pPr lvl="2"/>
            <a:r>
              <a:rPr lang="en-US" sz="2200" dirty="0" smtClean="0"/>
              <a:t>Neighborhoods made up primarily </a:t>
            </a:r>
            <a:r>
              <a:rPr lang="en-US" sz="2200" dirty="0"/>
              <a:t>of one </a:t>
            </a:r>
            <a:r>
              <a:rPr lang="en-US" sz="2200" dirty="0" smtClean="0"/>
              <a:t>ethnic group or that are distinguished by certain features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914400" y="478631"/>
            <a:ext cx="8534400" cy="8382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Ecological </a:t>
            </a:r>
            <a:r>
              <a:rPr lang="en-US" sz="3600" dirty="0" smtClean="0">
                <a:solidFill>
                  <a:srgbClr val="CF5716"/>
                </a:solidFill>
              </a:rPr>
              <a:t>principles </a:t>
            </a:r>
            <a:r>
              <a:rPr lang="en-US" sz="3600" dirty="0">
                <a:solidFill>
                  <a:srgbClr val="CF5716"/>
                </a:solidFill>
              </a:rPr>
              <a:t>in </a:t>
            </a:r>
            <a:r>
              <a:rPr lang="en-US" sz="3600" dirty="0" smtClean="0">
                <a:solidFill>
                  <a:srgbClr val="CF5716"/>
                </a:solidFill>
              </a:rPr>
              <a:t>city growth </a:t>
            </a:r>
            <a:r>
              <a:rPr lang="en-US" sz="3600" dirty="0">
                <a:solidFill>
                  <a:srgbClr val="CF5716"/>
                </a:solidFill>
              </a:rPr>
              <a:t/>
            </a:r>
            <a:br>
              <a:rPr lang="en-US" sz="3600" dirty="0">
                <a:solidFill>
                  <a:srgbClr val="CF5716"/>
                </a:solidFill>
              </a:rPr>
            </a:br>
            <a:r>
              <a:rPr lang="en-US" sz="3600" dirty="0">
                <a:solidFill>
                  <a:srgbClr val="CF5716"/>
                </a:solidFill>
              </a:rPr>
              <a:t>and </a:t>
            </a:r>
            <a:r>
              <a:rPr lang="en-US" sz="3600" dirty="0" smtClean="0">
                <a:solidFill>
                  <a:srgbClr val="CF5716"/>
                </a:solidFill>
              </a:rPr>
              <a:t>concentric circles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79566" y="17526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Park</a:t>
            </a:r>
          </a:p>
          <a:p>
            <a:pPr lvl="1"/>
            <a:r>
              <a:rPr lang="en-US" sz="2200" dirty="0" smtClean="0"/>
              <a:t>Some areas invade other zones or areas, and the previously dominant area must succeed or die off.</a:t>
            </a:r>
          </a:p>
          <a:p>
            <a:pPr lvl="2"/>
            <a:r>
              <a:rPr lang="en-US" sz="2200" dirty="0" smtClean="0"/>
              <a:t>Urban sprawl</a:t>
            </a:r>
          </a:p>
          <a:p>
            <a:pPr lvl="1"/>
            <a:r>
              <a:rPr lang="en-US" sz="2200" dirty="0" smtClean="0"/>
              <a:t>Observed the trend of businesses and factories invading the traditionally residential areas of Chicago,</a:t>
            </a:r>
          </a:p>
          <a:p>
            <a:pPr lvl="2"/>
            <a:r>
              <a:rPr lang="en-US" sz="2200" dirty="0" smtClean="0"/>
              <a:t>Caused major chaos and breakdown in stability in those areas.</a:t>
            </a:r>
          </a:p>
          <a:p>
            <a:pPr lvl="2"/>
            <a:r>
              <a:rPr lang="en-US" sz="2200" dirty="0" smtClean="0"/>
              <a:t>Leads to a psychological indifference toward the neighborhood</a:t>
            </a:r>
          </a:p>
          <a:p>
            <a:pPr lvl="2"/>
            <a:r>
              <a:rPr lang="en-US" sz="2200" dirty="0" smtClean="0"/>
              <a:t>People that can afford to move will, and the ones who cannot will stay until they can afford to leave.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848600" cy="9906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Ecological </a:t>
            </a:r>
            <a:r>
              <a:rPr lang="en-US" sz="3600" dirty="0" smtClean="0">
                <a:solidFill>
                  <a:srgbClr val="CF5716"/>
                </a:solidFill>
              </a:rPr>
              <a:t>principles </a:t>
            </a:r>
            <a:r>
              <a:rPr lang="en-US" sz="3600" dirty="0">
                <a:solidFill>
                  <a:srgbClr val="CF5716"/>
                </a:solidFill>
              </a:rPr>
              <a:t>in </a:t>
            </a:r>
            <a:r>
              <a:rPr lang="en-US" sz="3600" dirty="0" smtClean="0">
                <a:solidFill>
                  <a:srgbClr val="CF5716"/>
                </a:solidFill>
              </a:rPr>
              <a:t>city growth </a:t>
            </a:r>
            <a:r>
              <a:rPr lang="en-US" sz="3600" dirty="0">
                <a:solidFill>
                  <a:srgbClr val="CF5716"/>
                </a:solidFill>
              </a:rPr>
              <a:t/>
            </a:r>
            <a:br>
              <a:rPr lang="en-US" sz="3600" dirty="0">
                <a:solidFill>
                  <a:srgbClr val="CF5716"/>
                </a:solidFill>
              </a:rPr>
            </a:br>
            <a:r>
              <a:rPr lang="en-US" sz="3600" dirty="0">
                <a:solidFill>
                  <a:srgbClr val="CF5716"/>
                </a:solidFill>
              </a:rPr>
              <a:t>and </a:t>
            </a:r>
            <a:r>
              <a:rPr lang="en-US" sz="3600" dirty="0" smtClean="0">
                <a:solidFill>
                  <a:srgbClr val="CF5716"/>
                </a:solidFill>
              </a:rPr>
              <a:t>concentric circles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876300" y="17526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Burgess</a:t>
            </a:r>
          </a:p>
          <a:p>
            <a:pPr lvl="1"/>
            <a:r>
              <a:rPr lang="en-US" sz="2200" dirty="0" smtClean="0"/>
              <a:t>Proposed a theory of city growth in which cities were seen as growing not simply on the edges, but from the inside outward.</a:t>
            </a:r>
          </a:p>
          <a:p>
            <a:pPr lvl="2"/>
            <a:r>
              <a:rPr lang="en-US" sz="2200" dirty="0" smtClean="0"/>
              <a:t>Source of growth begins in the center of the city.</a:t>
            </a:r>
          </a:p>
          <a:p>
            <a:pPr lvl="1"/>
            <a:r>
              <a:rPr lang="en-US" sz="2200" dirty="0" smtClean="0"/>
              <a:t>The growth of the inner city puts pressure on the adjacent zones of the city, which in turn begin to grow into the next adjacent zones.</a:t>
            </a:r>
          </a:p>
          <a:p>
            <a:pPr lvl="2"/>
            <a:r>
              <a:rPr lang="en-US" sz="2200" dirty="0" smtClean="0"/>
              <a:t>Radial growth</a:t>
            </a:r>
          </a:p>
          <a:p>
            <a:pPr marL="274638" lvl="1" indent="0"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840377" y="309153"/>
            <a:ext cx="7315200" cy="8382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Ecological </a:t>
            </a:r>
            <a:r>
              <a:rPr lang="en-US" sz="3600" dirty="0" smtClean="0">
                <a:solidFill>
                  <a:srgbClr val="CF5716"/>
                </a:solidFill>
              </a:rPr>
              <a:t>principles </a:t>
            </a:r>
            <a:r>
              <a:rPr lang="en-US" sz="3600" dirty="0">
                <a:solidFill>
                  <a:srgbClr val="CF5716"/>
                </a:solidFill>
              </a:rPr>
              <a:t>in </a:t>
            </a:r>
            <a:r>
              <a:rPr lang="en-US" sz="3600" dirty="0" smtClean="0">
                <a:solidFill>
                  <a:srgbClr val="CF5716"/>
                </a:solidFill>
              </a:rPr>
              <a:t>city growth </a:t>
            </a:r>
            <a:r>
              <a:rPr lang="en-US" sz="3600" dirty="0">
                <a:solidFill>
                  <a:srgbClr val="CF5716"/>
                </a:solidFill>
              </a:rPr>
              <a:t/>
            </a:r>
            <a:br>
              <a:rPr lang="en-US" sz="3600" dirty="0">
                <a:solidFill>
                  <a:srgbClr val="CF5716"/>
                </a:solidFill>
              </a:rPr>
            </a:br>
            <a:r>
              <a:rPr lang="en-US" sz="3600" dirty="0">
                <a:solidFill>
                  <a:srgbClr val="CF5716"/>
                </a:solidFill>
              </a:rPr>
              <a:t>and </a:t>
            </a:r>
            <a:r>
              <a:rPr lang="en-US" sz="3600" dirty="0" smtClean="0">
                <a:solidFill>
                  <a:srgbClr val="CF5716"/>
                </a:solidFill>
              </a:rPr>
              <a:t>concentric circles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838200" y="157074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Burgess</a:t>
            </a:r>
          </a:p>
          <a:p>
            <a:pPr lvl="1"/>
            <a:r>
              <a:rPr lang="en-US" sz="2200" dirty="0" smtClean="0"/>
              <a:t>Zones </a:t>
            </a:r>
          </a:p>
          <a:p>
            <a:pPr lvl="2"/>
            <a:r>
              <a:rPr lang="en-US" sz="2200" dirty="0" smtClean="0"/>
              <a:t>Zone I (central business district)</a:t>
            </a:r>
          </a:p>
          <a:p>
            <a:pPr lvl="2"/>
            <a:r>
              <a:rPr lang="en-US" sz="2200" dirty="0" smtClean="0"/>
              <a:t>Factory zone (most significant in terms of crime)</a:t>
            </a:r>
          </a:p>
          <a:p>
            <a:pPr lvl="2"/>
            <a:r>
              <a:rPr lang="en-US" sz="2200" dirty="0" smtClean="0"/>
              <a:t>Zone II (zone in transition)</a:t>
            </a:r>
          </a:p>
          <a:p>
            <a:pPr lvl="2"/>
            <a:r>
              <a:rPr lang="en-US" sz="2200" dirty="0" smtClean="0"/>
              <a:t>Zone III (workingmen’s homes)</a:t>
            </a:r>
          </a:p>
          <a:p>
            <a:pPr lvl="2"/>
            <a:r>
              <a:rPr lang="en-US" sz="2200" dirty="0" smtClean="0"/>
              <a:t>Zone IV (higher-priced family dwellings)</a:t>
            </a:r>
          </a:p>
          <a:p>
            <a:pPr lvl="2"/>
            <a:r>
              <a:rPr lang="en-US" sz="2200" dirty="0" smtClean="0"/>
              <a:t>Zone V (suburban or commuter zone)</a:t>
            </a:r>
          </a:p>
          <a:p>
            <a:pPr lvl="1"/>
            <a:r>
              <a:rPr lang="en-US" sz="2200" dirty="0" smtClean="0"/>
              <a:t>The further a family could move out of the city the better in terms of social organization, and the lower the rate of social ills.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838200" y="213717"/>
            <a:ext cx="7886700" cy="74434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Concentric circles</a:t>
            </a:r>
          </a:p>
        </p:txBody>
      </p:sp>
      <p:sp>
        <p:nvSpPr>
          <p:cNvPr id="2" name="Oval 1"/>
          <p:cNvSpPr/>
          <p:nvPr/>
        </p:nvSpPr>
        <p:spPr>
          <a:xfrm>
            <a:off x="1066800" y="1524000"/>
            <a:ext cx="4727448" cy="472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524000" y="1979676"/>
            <a:ext cx="3813048" cy="38130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981200" y="2479547"/>
            <a:ext cx="2898648" cy="28986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438400" y="2936747"/>
            <a:ext cx="1984248" cy="198424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895600" y="3393947"/>
            <a:ext cx="1069848" cy="106984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794248" y="1748992"/>
            <a:ext cx="33497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Central Business District</a:t>
            </a:r>
          </a:p>
          <a:p>
            <a:pPr algn="ctr"/>
            <a:endParaRPr lang="en-US" sz="2000" dirty="0"/>
          </a:p>
          <a:p>
            <a:pPr algn="ctr"/>
            <a:r>
              <a:rPr lang="en-US" sz="2000" b="1" dirty="0" smtClean="0">
                <a:solidFill>
                  <a:srgbClr val="FFC000"/>
                </a:solidFill>
              </a:rPr>
              <a:t>Factories/Industry (Transition)</a:t>
            </a:r>
          </a:p>
          <a:p>
            <a:pPr algn="ctr"/>
            <a:endParaRPr lang="en-US" sz="2000" dirty="0"/>
          </a:p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Working-Class Housing</a:t>
            </a:r>
          </a:p>
          <a:p>
            <a:pPr algn="ctr"/>
            <a:endParaRPr lang="en-US" sz="2000" dirty="0"/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Middle-Class Housing</a:t>
            </a:r>
          </a:p>
          <a:p>
            <a:pPr algn="ctr"/>
            <a:endParaRPr lang="en-US" sz="2000" dirty="0"/>
          </a:p>
          <a:p>
            <a:pPr algn="ctr"/>
            <a:r>
              <a:rPr lang="en-US" sz="2000" b="1" dirty="0" smtClean="0">
                <a:solidFill>
                  <a:srgbClr val="7030A0"/>
                </a:solidFill>
              </a:rPr>
              <a:t>Commuter Zone</a:t>
            </a:r>
            <a:endParaRPr lang="en-US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879566" y="381000"/>
            <a:ext cx="7886700" cy="1006474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Shaw and McKay’s theory of social disorganization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914400" y="1690689"/>
            <a:ext cx="7391400" cy="4405311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Proposed a framework that began with the assumption that certain neighborhoods in all cities have more crime than other parts of the city.</a:t>
            </a:r>
          </a:p>
          <a:p>
            <a:r>
              <a:rPr lang="en-US" sz="2200" dirty="0" smtClean="0"/>
              <a:t>High-crime neighborhoods have at least three common problems:</a:t>
            </a:r>
          </a:p>
          <a:p>
            <a:pPr lvl="1"/>
            <a:r>
              <a:rPr lang="en-US" sz="2200" dirty="0" smtClean="0"/>
              <a:t>Physical dilapidation</a:t>
            </a:r>
          </a:p>
          <a:p>
            <a:pPr lvl="1"/>
            <a:r>
              <a:rPr lang="en-US" sz="2200" dirty="0" smtClean="0"/>
              <a:t>Poverty</a:t>
            </a:r>
          </a:p>
          <a:p>
            <a:pPr lvl="1"/>
            <a:r>
              <a:rPr lang="en-US" sz="2200" dirty="0" smtClean="0"/>
              <a:t>Heterogeneity</a:t>
            </a:r>
          </a:p>
          <a:p>
            <a:pPr lvl="1"/>
            <a:r>
              <a:rPr lang="en-US" sz="2200" dirty="0"/>
              <a:t>Other </a:t>
            </a:r>
            <a:r>
              <a:rPr lang="en-US" sz="2200" dirty="0" smtClean="0"/>
              <a:t>common characteristics:</a:t>
            </a:r>
            <a:endParaRPr lang="en-US" sz="2200" dirty="0"/>
          </a:p>
          <a:p>
            <a:pPr lvl="2"/>
            <a:r>
              <a:rPr lang="en-US" sz="2200" dirty="0"/>
              <a:t>Highly transient </a:t>
            </a:r>
            <a:r>
              <a:rPr lang="en-US" sz="2200" dirty="0" smtClean="0"/>
              <a:t>population</a:t>
            </a:r>
            <a:endParaRPr lang="en-US" sz="2200" dirty="0"/>
          </a:p>
          <a:p>
            <a:pPr lvl="2"/>
            <a:r>
              <a:rPr lang="en-US" sz="2200" dirty="0"/>
              <a:t>Unemployment among the residents of the </a:t>
            </a:r>
            <a:r>
              <a:rPr lang="en-US" sz="2200" dirty="0" smtClean="0"/>
              <a:t>neighborhood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838200" y="298903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Shaw and McKay’s </a:t>
            </a:r>
            <a:r>
              <a:rPr lang="en-US" sz="3600" dirty="0" smtClean="0">
                <a:solidFill>
                  <a:srgbClr val="CF5716"/>
                </a:solidFill>
              </a:rPr>
              <a:t>theory </a:t>
            </a:r>
            <a:r>
              <a:rPr lang="en-US" sz="3600" dirty="0">
                <a:solidFill>
                  <a:srgbClr val="CF5716"/>
                </a:solidFill>
              </a:rPr>
              <a:t>of </a:t>
            </a:r>
            <a:r>
              <a:rPr lang="en-US" sz="3600" dirty="0" smtClean="0">
                <a:solidFill>
                  <a:srgbClr val="CF5716"/>
                </a:solidFill>
              </a:rPr>
              <a:t>social disorganization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982243"/>
            <a:ext cx="7886700" cy="4351338"/>
          </a:xfrm>
        </p:spPr>
        <p:txBody>
          <a:bodyPr/>
          <a:lstStyle/>
          <a:p>
            <a:r>
              <a:rPr lang="en-US" sz="2200" dirty="0" smtClean="0"/>
              <a:t>The factors of poverty, heterogeneity, and physical dilapidation lead to a state of social disorganization, which in turn leads to crime and delinquency.</a:t>
            </a:r>
          </a:p>
          <a:p>
            <a:r>
              <a:rPr lang="en-US" sz="2200" dirty="0" smtClean="0"/>
              <a:t>Most significant contribution</a:t>
            </a:r>
          </a:p>
          <a:p>
            <a:pPr lvl="1"/>
            <a:r>
              <a:rPr lang="en-US" sz="2200" dirty="0" smtClean="0"/>
              <a:t>Demonstrated the prevalence and frequency of various social ills tend to overlap with higher delinquency rates.</a:t>
            </a:r>
          </a:p>
          <a:p>
            <a:r>
              <a:rPr lang="en-US" sz="2200" dirty="0" smtClean="0"/>
              <a:t>Longitudinal data showed that it did not matter which ethnic groups lived in Zone II, because all groups (except Asians) had high delinquency rates while they lived there.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650</TotalTime>
  <Words>763</Words>
  <Application>Microsoft Office PowerPoint</Application>
  <PresentationFormat>On-screen Show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Presentation1</vt:lpstr>
      <vt:lpstr>Chapter 9</vt:lpstr>
      <vt:lpstr>School of ecology and  the Chicago school of criminology</vt:lpstr>
      <vt:lpstr>Ecological principles in city growth  and concentric circles</vt:lpstr>
      <vt:lpstr>Ecological principles in city growth  and concentric circles</vt:lpstr>
      <vt:lpstr>Ecological principles in city growth  and concentric circles</vt:lpstr>
      <vt:lpstr>Ecological principles in city growth  and concentric circles</vt:lpstr>
      <vt:lpstr>Concentric circles</vt:lpstr>
      <vt:lpstr>Shaw and McKay’s theory of social disorganization</vt:lpstr>
      <vt:lpstr>Shaw and McKay’s theory of social disorganization</vt:lpstr>
      <vt:lpstr>Shaw and McKay’s theory of social disorganization</vt:lpstr>
      <vt:lpstr>Cultural and subcultural theories of crime</vt:lpstr>
      <vt:lpstr>Cultural and subcultural theories of crime</vt:lpstr>
      <vt:lpstr>Cultural and subcultural theories of crime</vt:lpstr>
      <vt:lpstr>Cultural and subcultural theories of crime</vt:lpstr>
      <vt:lpstr>Policy implications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</dc:creator>
  <cp:lastModifiedBy>SageUser</cp:lastModifiedBy>
  <cp:revision>89</cp:revision>
  <dcterms:created xsi:type="dcterms:W3CDTF">2013-03-02T03:04:06Z</dcterms:created>
  <dcterms:modified xsi:type="dcterms:W3CDTF">2017-02-13T16:11:04Z</dcterms:modified>
</cp:coreProperties>
</file>